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4" r:id="rId3"/>
    <p:sldId id="256" r:id="rId4"/>
    <p:sldId id="340" r:id="rId5"/>
    <p:sldId id="341" r:id="rId6"/>
    <p:sldId id="325" r:id="rId7"/>
    <p:sldId id="258" r:id="rId8"/>
    <p:sldId id="326" r:id="rId9"/>
    <p:sldId id="327" r:id="rId10"/>
    <p:sldId id="328" r:id="rId11"/>
    <p:sldId id="364" r:id="rId12"/>
    <p:sldId id="365" r:id="rId13"/>
    <p:sldId id="330" r:id="rId14"/>
    <p:sldId id="331" r:id="rId15"/>
    <p:sldId id="332" r:id="rId16"/>
    <p:sldId id="333" r:id="rId17"/>
    <p:sldId id="343" r:id="rId18"/>
    <p:sldId id="359" r:id="rId19"/>
    <p:sldId id="376" r:id="rId20"/>
    <p:sldId id="335" r:id="rId21"/>
    <p:sldId id="336" r:id="rId22"/>
    <p:sldId id="344" r:id="rId23"/>
    <p:sldId id="339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1494" y="90"/>
      </p:cViewPr>
      <p:guideLst>
        <p:guide orient="horz" pos="216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CC8E8-9374-4E23-9875-DC1DCC73A3D6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11BD1C9-A11E-462E-BD83-1B7B61F47E8C}">
      <dgm:prSet phldr="0" custT="1"/>
      <dgm:spPr/>
      <dgm:t>
        <a:bodyPr vert="horz" wrap="square"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достатньому рівні ведеться медичне обслуговування, яке здійснює сестра медична старша </a:t>
          </a: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Українець Д.М.</a:t>
          </a: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endParaRPr lang="uk-UA" sz="22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Головним завданням є дотримання санітарно-гігієнічного режиму, проведення </a:t>
          </a:r>
          <a:r>
            <a:rPr lang="uk-UA" sz="2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оздоровчо</a:t>
          </a: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профілактичної роботи кожного дня згідно плану роботи медичної сестри та організації харчування згідно Санітарного регламенту .</a:t>
          </a:r>
          <a:r>
            <a: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endParaRPr lang="ru-RU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154E7A-955F-4D90-A0B3-154429AA69C6}" cxnId="{0716D8FB-1CA7-4CDC-8424-777E9012FA1B}" type="parTrans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EB9B97-F18F-47E9-9E9C-1862D13399C5}" cxnId="{0716D8FB-1CA7-4CDC-8424-777E9012FA1B}" type="sibTrans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B46D2-74DC-46AC-B3E1-E4558D745863}" type="pres">
      <dgm:prSet presAssocID="{C04CC8E8-9374-4E23-9875-DC1DCC73A3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2B28A1-D5F4-4205-94F8-34F735AC03C2}" type="pres">
      <dgm:prSet presAssocID="{F11BD1C9-A11E-462E-BD83-1B7B61F47E8C}" presName="node" presStyleLbl="node1" presStyleIdx="0" presStyleCnt="1" custScaleX="83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16D8FB-1CA7-4CDC-8424-777E9012FA1B}" srcId="{C04CC8E8-9374-4E23-9875-DC1DCC73A3D6}" destId="{F11BD1C9-A11E-462E-BD83-1B7B61F47E8C}" srcOrd="0" destOrd="0" parTransId="{0A154E7A-955F-4D90-A0B3-154429AA69C6}" sibTransId="{77EB9B97-F18F-47E9-9E9C-1862D13399C5}"/>
    <dgm:cxn modelId="{B140D292-6D0D-4B47-88EE-636D92F13295}" type="presOf" srcId="{C04CC8E8-9374-4E23-9875-DC1DCC73A3D6}" destId="{31DB46D2-74DC-46AC-B3E1-E4558D745863}" srcOrd="0" destOrd="0" presId="urn:microsoft.com/office/officeart/2005/8/layout/process1"/>
    <dgm:cxn modelId="{2CDF5FBC-FF75-4977-B5EA-0B37315E2B1D}" type="presParOf" srcId="{31DB46D2-74DC-46AC-B3E1-E4558D745863}" destId="{F32B28A1-D5F4-4205-94F8-34F735AC03C2}" srcOrd="0" destOrd="0" presId="urn:microsoft.com/office/officeart/2005/8/layout/process1"/>
    <dgm:cxn modelId="{EF4C683E-5537-4FFB-938A-EDC428FB7C80}" type="presOf" srcId="{F11BD1C9-A11E-462E-BD83-1B7B61F47E8C}" destId="{F32B28A1-D5F4-4205-94F8-34F735AC03C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157720" cy="3128645"/>
        <a:chOff x="0" y="0"/>
        <a:chExt cx="7157720" cy="3128645"/>
      </a:xfrm>
    </dsp:grpSpPr>
    <dsp:sp modelId="{F32B28A1-D5F4-4205-94F8-34F735AC03C2}">
      <dsp:nvSpPr>
        <dsp:cNvPr id="3" name="Скругленный прямоугольник 2"/>
        <dsp:cNvSpPr/>
      </dsp:nvSpPr>
      <dsp:spPr bwMode="white">
        <a:xfrm>
          <a:off x="0" y="0"/>
          <a:ext cx="7157720" cy="312864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83820" tIns="83820" rIns="83820" bIns="838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достатньому рівні ведеться медичне обслуговування, яке здійснює сестра медична старша </a:t>
          </a: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Українець Д.М.</a:t>
          </a: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endParaRPr lang="uk-UA" sz="22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Головним завданням є дотримання санітарно-гігієнічного режиму, проведення </a:t>
          </a:r>
          <a:r>
            <a:rPr lang="uk-UA" sz="2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оздоровчо</a:t>
          </a:r>
          <a:r>
            <a: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профілактичної роботи кожного дня згідно плану роботи медичної сестри та організації харчування згідно Санітарного регламенту .</a:t>
          </a:r>
          <a:endParaRPr lang="ru-RU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157720" cy="3128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667B0-B2A2-4BB3-91BC-23F08AB5B57A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6031E-5485-4FCD-BECE-16353CF2AF0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jpeg"/><Relationship Id="rId7" Type="http://schemas.openxmlformats.org/officeDocument/2006/relationships/image" Target="../media/image27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GIF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GIF"/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В І Т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о. директора  ДНЗ (ясел-садка)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Сонечко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Слинявчук Н.В.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педагогічним колективом та громадськістю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7345" y="64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2400" y="1979246"/>
            <a:ext cx="6629400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В І Т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 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Кровненського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  </a:t>
            </a: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Пролісок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Миколаївської сільської ради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Будакової Л.А.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педагогічним колективом 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громадськістю</a:t>
            </a:r>
            <a:endParaRPr lang="ru-RU" sz="3200" dirty="0"/>
          </a:p>
        </p:txBody>
      </p:sp>
      <p:pic>
        <p:nvPicPr>
          <p:cNvPr id="6" name="Изображение 5" descr="IMG_20240308_084323"/>
          <p:cNvPicPr>
            <a:picLocks noChangeAspect="1"/>
          </p:cNvPicPr>
          <p:nvPr/>
        </p:nvPicPr>
        <p:blipFill>
          <a:blip r:embed="rId2"/>
          <a:srcRect l="35556" t="21111" r="22963" b="36667"/>
          <a:stretch>
            <a:fillRect/>
          </a:stretch>
        </p:blipFill>
        <p:spPr>
          <a:xfrm>
            <a:off x="6172200" y="762000"/>
            <a:ext cx="2133600" cy="28956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114800"/>
            <a:ext cx="1892300" cy="252349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8600"/>
            <a:ext cx="2734310" cy="36468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28600"/>
            <a:ext cx="1697355" cy="226377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775" y="2971800"/>
            <a:ext cx="2677160" cy="3570605"/>
          </a:xfrm>
          <a:prstGeom prst="rect">
            <a:avLst/>
          </a:prstGeom>
          <a:ln w="38100">
            <a:noFill/>
            <a:prstDash val="solid"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52400"/>
            <a:ext cx="3378835" cy="253428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048000"/>
            <a:ext cx="2633345" cy="3512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725" y="2487930"/>
            <a:ext cx="3597910" cy="269811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40" y="-34290"/>
            <a:ext cx="3362960" cy="252222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4445"/>
            <a:ext cx="3171190" cy="178625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rcRect t="23728"/>
          <a:stretch>
            <a:fillRect/>
          </a:stretch>
        </p:blipFill>
        <p:spPr>
          <a:xfrm>
            <a:off x="-635" y="0"/>
            <a:ext cx="2935605" cy="313944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653915"/>
            <a:ext cx="2897505" cy="21729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rcRect b="19549"/>
          <a:stretch>
            <a:fillRect/>
          </a:stretch>
        </p:blipFill>
        <p:spPr>
          <a:xfrm>
            <a:off x="5638800" y="4690110"/>
            <a:ext cx="3613785" cy="218059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05735"/>
            <a:ext cx="3394710" cy="2546985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4710" y="2133600"/>
            <a:ext cx="2163445" cy="271716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8400" y="-76200"/>
            <a:ext cx="3624580" cy="2718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350" y="53340"/>
            <a:ext cx="9138285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Кадрове забезпечення навчального закладу: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 закладом дошкільної освіти «Пролісок»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директор Будакова Л.А.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Будакова Л.А. - пед</a:t>
            </a: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34 роки (на посаді директора ЗДО 7 років), освіта вища.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Вихованням і розвитком дошкільників у нашому закладі займається злагоджений колектив з 14 чоловік, 6 із них педагоги.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повністю укомплектований педагогічними кадрами, за виключенням вакансії посади музичного керівника.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 педагогів проводиться згідно Типового положення про атестацію педагогічних працівників, затвердженого наказом МОН України від 06.10.10р. № 930 з урахуванням змін, затверджених наказом МОНУ від 08.08.2013 № 1135 «Про затвердження змін до Типового положення про атестацію педагогічних працівників».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435" y="2819400"/>
            <a:ext cx="6589395" cy="249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350" y="53340"/>
            <a:ext cx="9138285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Медичне обслуговування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11"/>
          <p:cNvGraphicFramePr/>
          <p:nvPr/>
        </p:nvGraphicFramePr>
        <p:xfrm>
          <a:off x="1565275" y="497840"/>
          <a:ext cx="7157720" cy="3128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3929380"/>
            <a:ext cx="3089275" cy="2317115"/>
          </a:xfrm>
          <a:prstGeom prst="rect">
            <a:avLst/>
          </a:prstGeom>
        </p:spPr>
      </p:pic>
      <p:pic>
        <p:nvPicPr>
          <p:cNvPr id="5" name="Изображение 4" descr="photo_2024-06-04_13-1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3929380"/>
            <a:ext cx="3065780" cy="22999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1884680" cy="251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>
            <a:picLocks noGrp="1"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89" y="3733800"/>
            <a:ext cx="2268252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6710" y="53340"/>
            <a:ext cx="8630920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Організація харчування дітей у навчальному закладі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Повноцінне та якісне харчування є невід’ємною складовою зміцнення здоров’я дітей.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 дітей в дошкільному навчальному закладі у 2023 – 2024 навчальному році здійснювалось відповідно чотиритижневим перспективним меню,затвердженим Держпродспоживслужбою Сумської області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медична старша, слідкувала за харчуванням дітей, дотриманням термінів зберігання та реалізації продуктів, виконанням норм харчування і технології приготування їжі.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photo_2024-06-04_13-16-48 (2)"/>
          <p:cNvPicPr>
            <a:picLocks noChangeAspect="1"/>
          </p:cNvPicPr>
          <p:nvPr/>
        </p:nvPicPr>
        <p:blipFill>
          <a:blip r:embed="rId2"/>
          <a:srcRect l="20741" t="21111" r="9630" b="43333"/>
          <a:stretch>
            <a:fillRect/>
          </a:stretch>
        </p:blipFill>
        <p:spPr>
          <a:xfrm>
            <a:off x="3048000" y="3962400"/>
            <a:ext cx="3049270" cy="2075815"/>
          </a:xfrm>
          <a:prstGeom prst="rect">
            <a:avLst/>
          </a:prstGeom>
        </p:spPr>
      </p:pic>
      <p:pic>
        <p:nvPicPr>
          <p:cNvPr id="2050" name="Picture 2" descr="C:\Users\User\Desktop\image_6717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505075" cy="27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2586990" cy="273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6710" y="53340"/>
            <a:ext cx="8630920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Постачання продуктів до нашого закладу здійснюють наступні організації: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постачальників на 2024 рік.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806950" cy="4933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1023164bbe86dfbe4b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-288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i="1" dirty="0">
                <a:solidFill>
                  <a:srgbClr val="860000"/>
                </a:solidFill>
                <a:latin typeface="Arial Black" panose="020B0A04020102020204" pitchFamily="34" charset="0"/>
              </a:rPr>
              <a:t> </a:t>
            </a:r>
            <a:endParaRPr lang="uk-UA" sz="2800" i="1" dirty="0">
              <a:solidFill>
                <a:srgbClr val="86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128586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ЗАКОН 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УКРАЇНИ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“Про </a:t>
            </a: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дошкільну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освіту</a:t>
            </a:r>
            <a:r>
              <a:rPr lang="uk-UA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643446"/>
            <a:ext cx="3603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ПОЛОЖЕННЯ ПРО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ДОШКІЛЬНИЙ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НАВЧАЛЬНИЙ ЗАКЛАД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045" y="233045"/>
            <a:ext cx="92767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НОРМАТИВНО-ЗАКОНОДАВЧА  БАЗА:</a:t>
            </a:r>
            <a:endParaRPr lang="ru-RU" b="1" i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8926" y="785794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КОНСТИТУЦІЯ УКРАЇНИ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128586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ЗАКОН 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УКРАЇНИ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k-UA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освіту”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80037" y="3788736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БАЗОВИЙ КОМПОНЕНТ ДОШКІЛЬНОЇ ОСВІТИ УКРАЇНИ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14346" y="2285992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ЗАКОН 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УКРАЇНИ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охорону </a:t>
            </a:r>
            <a:r>
              <a:rPr lang="uk-UA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праці”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15008" y="2428868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ЗАКОН 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УКРАЇНИ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k-UA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відпустки”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5008" y="128586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ЗАКОН 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УКРАЇНИ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k-UA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мови”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85784" y="342900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ЗАКОН 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УКРАЇНИ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цивільний </a:t>
            </a:r>
            <a:r>
              <a:rPr lang="uk-UA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захист”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5643578"/>
            <a:ext cx="387247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ПРОГРАМА </a:t>
            </a:r>
            <a:endParaRPr lang="uk-UA" b="1" i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uk-UA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“УКРАЇНСЬКЕ ДОШКІЛЛЯ” 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28" name="Picture 4" descr="D:\перевірити\малюнки 2\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285992"/>
            <a:ext cx="3364184" cy="2933696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10445750" y="47783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23164bbe86dfbe4b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0045" y="233045"/>
            <a:ext cx="927671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5. Організація освітнього процесу у навчальному закладі</a:t>
            </a:r>
            <a:endParaRPr lang="uk-UA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endParaRPr lang="ru-RU" b="1" i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" y="685800"/>
            <a:ext cx="3248025" cy="2436495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rcRect t="3810" b="25167"/>
          <a:stretch>
            <a:fillRect/>
          </a:stretch>
        </p:blipFill>
        <p:spPr>
          <a:xfrm rot="18660000">
            <a:off x="3704590" y="5175250"/>
            <a:ext cx="2103755" cy="199390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rcRect t="30276" b="9173"/>
          <a:stretch>
            <a:fillRect/>
          </a:stretch>
        </p:blipFill>
        <p:spPr>
          <a:xfrm>
            <a:off x="6553200" y="2895600"/>
            <a:ext cx="2335530" cy="1886585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rcRect t="24913" b="23183"/>
          <a:stretch>
            <a:fillRect/>
          </a:stretch>
        </p:blipFill>
        <p:spPr>
          <a:xfrm>
            <a:off x="3352800" y="685800"/>
            <a:ext cx="2752090" cy="1905000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165" y="685800"/>
            <a:ext cx="2995930" cy="2164080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930" y="4800600"/>
            <a:ext cx="2599055" cy="194945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3233420"/>
            <a:ext cx="2693035" cy="359283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rcRect l="7877" t="2130" r="15974" b="9656"/>
          <a:stretch>
            <a:fillRect/>
          </a:stretch>
        </p:blipFill>
        <p:spPr>
          <a:xfrm>
            <a:off x="3074035" y="2438400"/>
            <a:ext cx="3292475" cy="2861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23164bbe86dfbe4b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3810000" cy="538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159385" y="76200"/>
            <a:ext cx="845121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70000"/>
              </a:lnSpc>
            </a:pP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 Логвинчук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За програмою «Українське дошкілля»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143000"/>
            <a:ext cx="3810000" cy="538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6710" y="53340"/>
            <a:ext cx="8630920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Управлінська діяльність у навчальному закладі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 вимоги Закону України про освіту на сайті закладу висвітлено всю публічну інформацію передбачену статтею 30.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20000">
            <a:off x="-486152" y="815139"/>
            <a:ext cx="3810000" cy="2952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3738880" cy="28975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60000">
            <a:off x="5490845" y="3113405"/>
            <a:ext cx="3883660" cy="3451860"/>
          </a:xfrm>
          <a:prstGeom prst="rect">
            <a:avLst/>
          </a:prstGeom>
        </p:spPr>
      </p:pic>
      <p:pic>
        <p:nvPicPr>
          <p:cNvPr id="3" name="Изображение 2" descr="photo_2024-06-04_13-40-5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81400"/>
            <a:ext cx="3757295" cy="2817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368300"/>
            <a:ext cx="8229600" cy="5758180"/>
          </a:xfrm>
        </p:spPr>
        <p:txBody>
          <a:bodyPr>
            <a:normAutofit fontScale="70000"/>
          </a:bodyPr>
          <a:lstStyle/>
          <a:p>
            <a:pPr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Даний звіт зроблений на підставі наказу Міністерства освіти і науки України від 23.03.2005 р. № 178, зміст звіту зроблений на підставі «Положення про порядок звітування керівників дошкільних загальноосвітніх та професійно-технічних навчальних закладів перед педагогічним колективом та громадськістю».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Подальше утвердження відкритої і демократичної державно-громадської системи управління навчальним закладом,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 ЗДО.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-152400"/>
            <a:ext cx="5225415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Робота з батьками та громадськістю у закладі дошкільної освіти.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зв’язку з введенням воєнного стану в країні в закладі активізовано форми онлайн спілкування з батьками </a:t>
            </a: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</a:t>
            </a: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Педагоги закладу на високому рівні організували роботу з батьками надаючи інформаційні, ілюстративні, відео матеріали для практичної діяльності з дітьми вдома та  фото звіти про діяльності дітей в групі  Viber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Фейсбук та на оф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іці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йному са</a:t>
            </a: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йті, які знаходяться у вільному доступі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685800"/>
            <a:ext cx="1668780" cy="166878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250690"/>
            <a:ext cx="4329430" cy="24358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 t="3978" b="8503"/>
          <a:stretch>
            <a:fillRect/>
          </a:stretch>
        </p:blipFill>
        <p:spPr>
          <a:xfrm>
            <a:off x="5410200" y="152400"/>
            <a:ext cx="1722755" cy="3352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t="3906" b="23847"/>
          <a:stretch>
            <a:fillRect/>
          </a:stretch>
        </p:blipFill>
        <p:spPr>
          <a:xfrm>
            <a:off x="4849495" y="3581400"/>
            <a:ext cx="1945640" cy="31242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2743200"/>
            <a:ext cx="1874520" cy="3768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6710" y="53340"/>
            <a:ext cx="8630920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8.Волонтерська робота у закладі.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Працівники закладу допомагали і продовжують допомагати ЗСУ: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готували їжу,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перуть речі,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відправляють скриньки Доброти,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допомагають матеріально</a:t>
            </a: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photo_2024-06-04_13-40-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200400"/>
            <a:ext cx="3184525" cy="3184525"/>
          </a:xfrm>
          <a:prstGeom prst="rect">
            <a:avLst/>
          </a:prstGeom>
        </p:spPr>
      </p:pic>
      <p:pic>
        <p:nvPicPr>
          <p:cNvPr id="3" name="Изображение 2" descr="photo_2024-06-04_13-40-51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237865"/>
            <a:ext cx="3147060" cy="3147060"/>
          </a:xfrm>
          <a:prstGeom prst="rect">
            <a:avLst/>
          </a:prstGeom>
        </p:spPr>
      </p:pic>
      <p:pic>
        <p:nvPicPr>
          <p:cNvPr id="4" name="Изображение 3" descr="photo_2024-06-04_13-40-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237865"/>
            <a:ext cx="1731645" cy="30791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676400"/>
            <a:ext cx="1925320" cy="14439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23164bbe86dfbe4b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4480" y="214290"/>
            <a:ext cx="578647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uk-UA" sz="2000" b="1" cap="none" spc="0" dirty="0" smtClean="0">
              <a:ln w="50800"/>
              <a:solidFill>
                <a:srgbClr val="860000"/>
              </a:solidFill>
              <a:effectLst/>
            </a:endParaRPr>
          </a:p>
          <a:p>
            <a:pPr algn="ctr"/>
            <a:endParaRPr lang="uk-UA" sz="2000" b="1" dirty="0">
              <a:ln w="50800"/>
              <a:solidFill>
                <a:srgbClr val="860000"/>
              </a:solidFill>
            </a:endParaRPr>
          </a:p>
          <a:p>
            <a:pPr algn="ctr"/>
            <a:endParaRPr lang="uk-UA" sz="2000" b="1" cap="none" spc="0" dirty="0" smtClean="0">
              <a:ln w="50800"/>
              <a:solidFill>
                <a:srgbClr val="860000"/>
              </a:solidFill>
              <a:effectLst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28520" y="1515745"/>
            <a:ext cx="5685790" cy="5124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Колектив та адміністрація закладу висловлює щиру подяку всім батькам та спонсорам за активну участь в житті закладу. </a:t>
            </a:r>
            <a:endParaRPr kumimoji="0" lang="uk-UA" sz="24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sz="2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Сподіваємось , що й надалі спільними зусиллями ми будемо успішно працювати над вирішенням найактуальніших проблем сучасності </a:t>
            </a:r>
            <a:r>
              <a:rPr kumimoji="0" lang="uk-UA" sz="2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  <a:ea typeface="Calibri" panose="020F0502020204030204" charset="0"/>
                <a:cs typeface="Times New Roman" panose="02020603050405020304" pitchFamily="18" charset="0"/>
              </a:rPr>
              <a:t>–</a:t>
            </a:r>
            <a:r>
              <a:rPr kumimoji="0" lang="uk-UA" sz="2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виховання майбутніх громадян нашої держави. </a:t>
            </a:r>
            <a:endParaRPr kumimoji="0" lang="ru-RU" sz="24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</a:endParaRPr>
          </a:p>
        </p:txBody>
      </p:sp>
      <p:pic>
        <p:nvPicPr>
          <p:cNvPr id="3075" name="Picture 3" descr="G:\8727197_46b473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576" y="304807"/>
            <a:ext cx="7441341" cy="12112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23164bbe86dfbe4b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1" y="4038575"/>
            <a:ext cx="4957327" cy="17532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Адреса</a:t>
            </a:r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с.Кровне</a:t>
            </a:r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вул</a:t>
            </a:r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. Центральна,91.</a:t>
            </a:r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Тривалість роботи з 8:00 до 17.00</a:t>
            </a:r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5-денний робочий день</a:t>
            </a:r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uk-UA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587999"/>
            <a:ext cx="3565629" cy="18148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ru-RU" sz="2800" b="1" i="1" dirty="0" err="1">
                <a:solidFill>
                  <a:srgbClr val="FF0000"/>
                </a:solidFill>
              </a:rPr>
              <a:t>Кровненський ЗДО “Пролісок”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розпочав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функціонування</a:t>
            </a:r>
            <a:r>
              <a:rPr lang="ru-RU" sz="2800" b="1" i="1" dirty="0">
                <a:solidFill>
                  <a:srgbClr val="FF0000"/>
                </a:solidFill>
              </a:rPr>
              <a:t> у 1982  </a:t>
            </a:r>
            <a:r>
              <a:rPr lang="ru-RU" sz="2800" b="1" i="1" dirty="0" err="1">
                <a:solidFill>
                  <a:srgbClr val="FF0000"/>
                </a:solidFill>
              </a:rPr>
              <a:t>році</a:t>
            </a:r>
            <a:r>
              <a:rPr lang="ru-RU" sz="2800" b="1" i="1" dirty="0">
                <a:solidFill>
                  <a:srgbClr val="FF0000"/>
                </a:solidFill>
              </a:rPr>
              <a:t>. </a:t>
            </a:r>
            <a:endParaRPr lang="ru-RU" sz="2800" b="1" i="1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431264"/>
            <a:ext cx="3628990" cy="3230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01" y="5522574"/>
            <a:ext cx="4011223" cy="1335425"/>
          </a:xfrm>
          <a:prstGeom prst="rect">
            <a:avLst/>
          </a:prstGeom>
        </p:spPr>
      </p:pic>
      <p:pic>
        <p:nvPicPr>
          <p:cNvPr id="8" name="Изображение 7" descr="IMG_20240603_0758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1460"/>
            <a:ext cx="4467225" cy="335026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572000" y="76200"/>
            <a:ext cx="457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Загальні відомості про навчальний заклад:</a:t>
            </a:r>
            <a:endParaRPr lang="uk-UA" alt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23164bbe86dfbe4b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20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188640"/>
            <a:ext cx="5616624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В </a:t>
            </a:r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ЗДО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працює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групи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: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uk-UA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/>
              </a:rPr>
              <a:t>1 старша група, </a:t>
            </a:r>
            <a:endParaRPr lang="uk-UA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/>
            </a:endParaRPr>
          </a:p>
          <a:p>
            <a:pPr algn="ctr"/>
            <a:r>
              <a:rPr lang="uk-UA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/>
              </a:rPr>
              <a:t>1 молодша група,  . </a:t>
            </a:r>
            <a:endParaRPr lang="ru-RU" sz="2800" b="1" spc="50" dirty="0" smtClean="0">
              <a:ln w="11430"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Проектна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потужність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-  </a:t>
            </a:r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32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дитини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Загальна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кількість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дітей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станом на 01.0</a:t>
            </a:r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5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.20</a:t>
            </a:r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24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р. 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uk-UA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27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д</a:t>
            </a:r>
            <a:r>
              <a:rPr lang="uk-UA" alt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ітей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70638"/>
            <a:ext cx="3687362" cy="3687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786"/>
            <a:ext cx="2880320" cy="3139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48054"/>
            <a:ext cx="3563888" cy="2518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Я, як директор, забезпечую: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реалізацію державної політики в галузі освіти через педагогічні ради, загальні збори членів трудового колективу та батьківського комітету;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закладу, представляю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органах,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органах,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межах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звільняю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посади при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також: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санітарно-гігієнічних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майна закладу;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ідповідаю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онтролюю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застосованих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віковим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психофізіологічним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потребам;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ідтримую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рганізовую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батьками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особами,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замінюють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 база навчального закладу: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придбання предметів, матеріалів та інвентаря у 2023 році було виділено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819400"/>
            <a:ext cx="6126480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 необхідність проведення протиепідемічних заходів, заклад в повній мірі забезпечений миючими та дезінфікуючими засобами 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в закладі систематично, відповідно заключених на 2023 рік договорів  проводиться оплата послуг зв’язку, технічне обслуговування електрообладнання, лабораторні вимірювання, повірка і ремонт вимірювальної техніки, послуги з дезинфекції та дератизації, проведення медичних оглядів працівників.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09600" y="53340"/>
            <a:ext cx="8229600" cy="6577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 місце в діяльності керівника займає напрямок організації роботи з охорони праці та протипожежної безпеки у закладі дошкільної освіти.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створення безпечних умов у закладі: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проведено ревізію та виготовлено технічну документацію на систему блискавко захисту,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регулярно перевіряється пожежний рукав з наконечником,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перевірено зовнішнє освітлення аварійних виходів,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перевірено аварійне освітлення в приміщенні,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проведено обслуговування  (семи) наявних в закладі вогнегасників та пожежних кранів, про що є відповідні акти,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є найпростіше укриття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протягом навчального року було проведено  два  «Тижня безпеки життєдіяльності» під час яких проведено практичний тренінг з евакуації дітей на випадок надзвичайної ситуації.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систематично проводиться обстеження території закладу, приміщень, спортивного та ігрового обладнання, холодильного та технологічного обладнання, водогінної та каналізаційної мережі.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звітному році травматизм</a:t>
            </a:r>
            <a:r>
              <a:rPr lang="uk-UA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 дітей та працівників (на робочому місці) не було.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6844</Words>
  <Application>WPS Presentation</Application>
  <PresentationFormat>Экран (4:3)</PresentationFormat>
  <Paragraphs>168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Arial Black</vt:lpstr>
      <vt:lpstr>Century Gothic</vt:lpstr>
      <vt:lpstr>Times New Roman</vt:lpstr>
      <vt:lpstr>Calibri</vt:lpstr>
      <vt:lpstr>Microsoft YaHei</vt:lpstr>
      <vt:lpstr>Arial Unicode MS</vt:lpstr>
      <vt:lpstr>Book Antiqua</vt:lpstr>
      <vt:lpstr>Calibri</vt:lpstr>
      <vt:lpstr>Office Theme</vt:lpstr>
      <vt:lpstr> </vt:lpstr>
      <vt:lpstr>PowerPoint 演示文稿</vt:lpstr>
      <vt:lpstr>PowerPoint 演示文稿</vt:lpstr>
      <vt:lpstr>PowerPoint 演示文稿</vt:lpstr>
      <vt:lpstr> Я, як директор, забезпечую: </vt:lpstr>
      <vt:lpstr> А також: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/>
  <cp:lastModifiedBy>Lenovo</cp:lastModifiedBy>
  <cp:revision>139</cp:revision>
  <dcterms:created xsi:type="dcterms:W3CDTF">2024-06-04T08:36:00Z</dcterms:created>
  <dcterms:modified xsi:type="dcterms:W3CDTF">2024-06-05T06:35:26Z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861DC3A0A72E4F8AA672F754CCC999E1_13</vt:lpwstr>
  </property>
  <property fmtid="{D5CDD505-2E9C-101B-9397-08002B2CF9AE}" pid="3" name="KSOProductBuildVer">
    <vt:lpwstr>1049-12.2.0.16909</vt:lpwstr>
  </property>
</Properties>
</file>